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23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61" r:id="rId15"/>
    <p:sldId id="338" r:id="rId16"/>
    <p:sldId id="339" r:id="rId17"/>
    <p:sldId id="340" r:id="rId18"/>
    <p:sldId id="341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8E5E"/>
    <a:srgbClr val="6086B3"/>
    <a:srgbClr val="3F823D"/>
    <a:srgbClr val="62814C"/>
    <a:srgbClr val="9B8E31"/>
    <a:srgbClr val="BF6830"/>
    <a:srgbClr val="CF7842"/>
    <a:srgbClr val="527340"/>
    <a:srgbClr val="B05F25"/>
    <a:srgbClr val="CCB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0" autoAdjust="0"/>
    <p:restoredTop sz="95226" autoAdjust="0"/>
  </p:normalViewPr>
  <p:slideViewPr>
    <p:cSldViewPr snapToGrid="0">
      <p:cViewPr varScale="1">
        <p:scale>
          <a:sx n="67" d="100"/>
          <a:sy n="67" d="100"/>
        </p:scale>
        <p:origin x="860" y="44"/>
      </p:cViewPr>
      <p:guideLst>
        <p:guide orient="horz" pos="2160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B2C9F2-E2E3-4744-BCFB-83A7FB60B6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450A2-314D-4C25-AA9D-F9AE05640C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68E85-C442-4596-9169-81730F14795A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C8228-441E-4284-879B-DD7E30882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FA42E-EB8D-48D7-93C6-76CCCBEC83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876FF-7E26-4AC7-A56B-AF1D0E79C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99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94C8D-6EC9-495D-9CD7-E4258EB1FBB2}" type="datetimeFigureOut">
              <a:rPr lang="en-US" smtClean="0"/>
              <a:t>6/2/2023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A110C-3D35-4FD3-808A-C1BFDD21E2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rp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7FD287-6069-44EC-8F85-115663C113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429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16E89-FD42-4D23-8339-57A0A9C1E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76450" y="2076450"/>
            <a:ext cx="5219700" cy="1066800"/>
          </a:xfrm>
          <a:solidFill>
            <a:schemeClr val="accent5">
              <a:lumMod val="75000"/>
            </a:schemeClr>
          </a:solidFill>
          <a:ln w="38100">
            <a:noFill/>
          </a:ln>
        </p:spPr>
        <p:txBody>
          <a:bodyPr lIns="548640" tIns="73152">
            <a:no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  MONTH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5AF5AFE-13B4-4BAB-8438-6DB68A3D7F5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346201" y="3639312"/>
            <a:ext cx="4994416" cy="2811521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D203D34F-DDE2-4D60-AD1E-48B9CBBE65E6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854684" y="3639312"/>
            <a:ext cx="4994416" cy="284562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st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7FD287-6069-44EC-8F85-115663C113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429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16E89-FD42-4D23-8339-57A0A9C1E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76450" y="2076450"/>
            <a:ext cx="5219700" cy="1066800"/>
          </a:xfrm>
          <a:solidFill>
            <a:schemeClr val="accent3">
              <a:lumMod val="75000"/>
            </a:schemeClr>
          </a:solidFill>
          <a:ln w="38100">
            <a:noFill/>
          </a:ln>
        </p:spPr>
        <p:txBody>
          <a:bodyPr lIns="548640" tIns="73152">
            <a:noAutofit/>
          </a:bodyPr>
          <a:lstStyle>
            <a:lvl1pPr algn="l">
              <a:defRPr sz="2800" b="0" cap="all" baseline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r>
              <a:rPr lang="en-US" dirty="0"/>
              <a:t>  MONTH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5AF5AFE-13B4-4BAB-8438-6DB68A3D7F5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346201" y="3639312"/>
            <a:ext cx="4994416" cy="2811521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D203D34F-DDE2-4D60-AD1E-48B9CBBE65E6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854684" y="3639312"/>
            <a:ext cx="4994416" cy="284562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5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7FD287-6069-44EC-8F85-115663C113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429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16E89-FD42-4D23-8339-57A0A9C1E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76450" y="2076450"/>
            <a:ext cx="5219700" cy="1066800"/>
          </a:xfrm>
          <a:solidFill>
            <a:schemeClr val="accent6">
              <a:lumMod val="75000"/>
            </a:schemeClr>
          </a:solidFill>
          <a:ln w="38100">
            <a:noFill/>
          </a:ln>
        </p:spPr>
        <p:txBody>
          <a:bodyPr lIns="548640" tIns="73152">
            <a:no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  MONTH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5AF5AFE-13B4-4BAB-8438-6DB68A3D7F5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346201" y="3639312"/>
            <a:ext cx="4994416" cy="2811521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D203D34F-DDE2-4D60-AD1E-48B9CBBE65E6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854684" y="3639312"/>
            <a:ext cx="4994416" cy="284562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4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7FD287-6069-44EC-8F85-115663C113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429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16E89-FD42-4D23-8339-57A0A9C1E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76450" y="2076450"/>
            <a:ext cx="5219700" cy="1066800"/>
          </a:xfrm>
          <a:solidFill>
            <a:schemeClr val="accent1">
              <a:lumMod val="75000"/>
            </a:schemeClr>
          </a:solidFill>
          <a:ln w="38100">
            <a:noFill/>
          </a:ln>
        </p:spPr>
        <p:txBody>
          <a:bodyPr lIns="548640" tIns="73152">
            <a:no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  MONTH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5AF5AFE-13B4-4BAB-8438-6DB68A3D7F5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346201" y="3639312"/>
            <a:ext cx="4994416" cy="2811521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D203D34F-DDE2-4D60-AD1E-48B9CBBE65E6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854684" y="3639312"/>
            <a:ext cx="4994416" cy="284562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7FD287-6069-44EC-8F85-115663C113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429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16E89-FD42-4D23-8339-57A0A9C1E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76450" y="2076450"/>
            <a:ext cx="5219700" cy="1066800"/>
          </a:xfrm>
          <a:solidFill>
            <a:schemeClr val="accent4">
              <a:lumMod val="75000"/>
            </a:schemeClr>
          </a:solidFill>
          <a:ln w="38100">
            <a:noFill/>
          </a:ln>
        </p:spPr>
        <p:txBody>
          <a:bodyPr lIns="548640" tIns="73152">
            <a:no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  MONTH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5AF5AFE-13B4-4BAB-8438-6DB68A3D7F5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1346201" y="3639312"/>
            <a:ext cx="4994416" cy="2811521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D203D34F-DDE2-4D60-AD1E-48B9CBBE65E6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854684" y="3639312"/>
            <a:ext cx="4994416" cy="284562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1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1C5AC4-075F-480C-A549-FF160765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0CADE-C190-4CBD-BDAE-F8FC5C8D2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UST" descr="UST">
            <a:extLst>
              <a:ext uri="{FF2B5EF4-FFF2-40B4-BE49-F238E27FC236}">
                <a16:creationId xmlns:a16="http://schemas.microsoft.com/office/drawing/2014/main" id="{06B56946-6710-4487-8413-0A6D44FCF85A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365760" y="6301944"/>
            <a:ext cx="320040" cy="354090"/>
          </a:xfrm>
          <a:custGeom>
            <a:avLst/>
            <a:gdLst>
              <a:gd name="T0" fmla="*/ 3605 w 4000"/>
              <a:gd name="T1" fmla="*/ 485 h 4419"/>
              <a:gd name="T2" fmla="*/ 3605 w 4000"/>
              <a:gd name="T3" fmla="*/ 485 h 4419"/>
              <a:gd name="T4" fmla="*/ 2969 w 4000"/>
              <a:gd name="T5" fmla="*/ 485 h 4419"/>
              <a:gd name="T6" fmla="*/ 2969 w 4000"/>
              <a:gd name="T7" fmla="*/ 1120 h 4419"/>
              <a:gd name="T8" fmla="*/ 3605 w 4000"/>
              <a:gd name="T9" fmla="*/ 1120 h 4419"/>
              <a:gd name="T10" fmla="*/ 3605 w 4000"/>
              <a:gd name="T11" fmla="*/ 485 h 4419"/>
              <a:gd name="T12" fmla="*/ 4000 w 4000"/>
              <a:gd name="T13" fmla="*/ 2730 h 4419"/>
              <a:gd name="T14" fmla="*/ 4000 w 4000"/>
              <a:gd name="T15" fmla="*/ 2730 h 4419"/>
              <a:gd name="T16" fmla="*/ 2574 w 4000"/>
              <a:gd name="T17" fmla="*/ 2730 h 4419"/>
              <a:gd name="T18" fmla="*/ 2574 w 4000"/>
              <a:gd name="T19" fmla="*/ 3120 h 4419"/>
              <a:gd name="T20" fmla="*/ 3062 w 4000"/>
              <a:gd name="T21" fmla="*/ 3120 h 4419"/>
              <a:gd name="T22" fmla="*/ 3062 w 4000"/>
              <a:gd name="T23" fmla="*/ 4367 h 4419"/>
              <a:gd name="T24" fmla="*/ 3512 w 4000"/>
              <a:gd name="T25" fmla="*/ 4367 h 4419"/>
              <a:gd name="T26" fmla="*/ 3512 w 4000"/>
              <a:gd name="T27" fmla="*/ 3120 h 4419"/>
              <a:gd name="T28" fmla="*/ 4000 w 4000"/>
              <a:gd name="T29" fmla="*/ 3120 h 4419"/>
              <a:gd name="T30" fmla="*/ 4000 w 4000"/>
              <a:gd name="T31" fmla="*/ 2730 h 4419"/>
              <a:gd name="T32" fmla="*/ 903 w 4000"/>
              <a:gd name="T33" fmla="*/ 3385 h 4419"/>
              <a:gd name="T34" fmla="*/ 903 w 4000"/>
              <a:gd name="T35" fmla="*/ 3385 h 4419"/>
              <a:gd name="T36" fmla="*/ 760 w 4000"/>
              <a:gd name="T37" fmla="*/ 3351 h 4419"/>
              <a:gd name="T38" fmla="*/ 530 w 4000"/>
              <a:gd name="T39" fmla="*/ 3188 h 4419"/>
              <a:gd name="T40" fmla="*/ 760 w 4000"/>
              <a:gd name="T41" fmla="*/ 3065 h 4419"/>
              <a:gd name="T42" fmla="*/ 1114 w 4000"/>
              <a:gd name="T43" fmla="*/ 3213 h 4419"/>
              <a:gd name="T44" fmla="*/ 1392 w 4000"/>
              <a:gd name="T45" fmla="*/ 2988 h 4419"/>
              <a:gd name="T46" fmla="*/ 763 w 4000"/>
              <a:gd name="T47" fmla="*/ 2683 h 4419"/>
              <a:gd name="T48" fmla="*/ 82 w 4000"/>
              <a:gd name="T49" fmla="*/ 3199 h 4419"/>
              <a:gd name="T50" fmla="*/ 635 w 4000"/>
              <a:gd name="T51" fmla="*/ 3739 h 4419"/>
              <a:gd name="T52" fmla="*/ 784 w 4000"/>
              <a:gd name="T53" fmla="*/ 3776 h 4419"/>
              <a:gd name="T54" fmla="*/ 984 w 4000"/>
              <a:gd name="T55" fmla="*/ 3912 h 4419"/>
              <a:gd name="T56" fmla="*/ 718 w 4000"/>
              <a:gd name="T57" fmla="*/ 4050 h 4419"/>
              <a:gd name="T58" fmla="*/ 307 w 4000"/>
              <a:gd name="T59" fmla="*/ 3867 h 4419"/>
              <a:gd name="T60" fmla="*/ 29 w 4000"/>
              <a:gd name="T61" fmla="*/ 4092 h 4419"/>
              <a:gd name="T62" fmla="*/ 721 w 4000"/>
              <a:gd name="T63" fmla="*/ 4419 h 4419"/>
              <a:gd name="T64" fmla="*/ 1451 w 4000"/>
              <a:gd name="T65" fmla="*/ 3900 h 4419"/>
              <a:gd name="T66" fmla="*/ 903 w 4000"/>
              <a:gd name="T67" fmla="*/ 3385 h 4419"/>
              <a:gd name="T68" fmla="*/ 1026 w 4000"/>
              <a:gd name="T69" fmla="*/ 0 h 4419"/>
              <a:gd name="T70" fmla="*/ 1026 w 4000"/>
              <a:gd name="T71" fmla="*/ 0 h 4419"/>
              <a:gd name="T72" fmla="*/ 1475 w 4000"/>
              <a:gd name="T73" fmla="*/ 0 h 4419"/>
              <a:gd name="T74" fmla="*/ 1475 w 4000"/>
              <a:gd name="T75" fmla="*/ 967 h 4419"/>
              <a:gd name="T76" fmla="*/ 741 w 4000"/>
              <a:gd name="T77" fmla="*/ 1688 h 4419"/>
              <a:gd name="T78" fmla="*/ 0 w 4000"/>
              <a:gd name="T79" fmla="*/ 967 h 4419"/>
              <a:gd name="T80" fmla="*/ 0 w 4000"/>
              <a:gd name="T81" fmla="*/ 0 h 4419"/>
              <a:gd name="T82" fmla="*/ 449 w 4000"/>
              <a:gd name="T83" fmla="*/ 0 h 4419"/>
              <a:gd name="T84" fmla="*/ 449 w 4000"/>
              <a:gd name="T85" fmla="*/ 970 h 4419"/>
              <a:gd name="T86" fmla="*/ 739 w 4000"/>
              <a:gd name="T87" fmla="*/ 1273 h 4419"/>
              <a:gd name="T88" fmla="*/ 1026 w 4000"/>
              <a:gd name="T89" fmla="*/ 970 h 4419"/>
              <a:gd name="T90" fmla="*/ 1026 w 4000"/>
              <a:gd name="T91" fmla="*/ 0 h 4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00" h="4419">
                <a:moveTo>
                  <a:pt x="3605" y="485"/>
                </a:moveTo>
                <a:lnTo>
                  <a:pt x="3605" y="485"/>
                </a:lnTo>
                <a:lnTo>
                  <a:pt x="2969" y="485"/>
                </a:lnTo>
                <a:lnTo>
                  <a:pt x="2969" y="1120"/>
                </a:lnTo>
                <a:lnTo>
                  <a:pt x="3605" y="1120"/>
                </a:lnTo>
                <a:lnTo>
                  <a:pt x="3605" y="485"/>
                </a:lnTo>
                <a:close/>
                <a:moveTo>
                  <a:pt x="4000" y="2730"/>
                </a:moveTo>
                <a:lnTo>
                  <a:pt x="4000" y="2730"/>
                </a:lnTo>
                <a:lnTo>
                  <a:pt x="2574" y="2730"/>
                </a:lnTo>
                <a:lnTo>
                  <a:pt x="2574" y="3120"/>
                </a:lnTo>
                <a:lnTo>
                  <a:pt x="3062" y="3120"/>
                </a:lnTo>
                <a:lnTo>
                  <a:pt x="3062" y="4367"/>
                </a:lnTo>
                <a:lnTo>
                  <a:pt x="3512" y="4367"/>
                </a:lnTo>
                <a:lnTo>
                  <a:pt x="3512" y="3120"/>
                </a:lnTo>
                <a:lnTo>
                  <a:pt x="4000" y="3120"/>
                </a:lnTo>
                <a:lnTo>
                  <a:pt x="4000" y="2730"/>
                </a:lnTo>
                <a:close/>
                <a:moveTo>
                  <a:pt x="903" y="3385"/>
                </a:moveTo>
                <a:lnTo>
                  <a:pt x="903" y="3385"/>
                </a:lnTo>
                <a:lnTo>
                  <a:pt x="760" y="3351"/>
                </a:lnTo>
                <a:cubicBezTo>
                  <a:pt x="602" y="3312"/>
                  <a:pt x="530" y="3266"/>
                  <a:pt x="530" y="3188"/>
                </a:cubicBezTo>
                <a:cubicBezTo>
                  <a:pt x="530" y="3129"/>
                  <a:pt x="605" y="3065"/>
                  <a:pt x="760" y="3065"/>
                </a:cubicBezTo>
                <a:cubicBezTo>
                  <a:pt x="904" y="3065"/>
                  <a:pt x="1019" y="3128"/>
                  <a:pt x="1114" y="3213"/>
                </a:cubicBezTo>
                <a:lnTo>
                  <a:pt x="1392" y="2988"/>
                </a:lnTo>
                <a:cubicBezTo>
                  <a:pt x="1275" y="2791"/>
                  <a:pt x="1019" y="2683"/>
                  <a:pt x="763" y="2683"/>
                </a:cubicBezTo>
                <a:cubicBezTo>
                  <a:pt x="329" y="2683"/>
                  <a:pt x="82" y="2920"/>
                  <a:pt x="82" y="3199"/>
                </a:cubicBezTo>
                <a:cubicBezTo>
                  <a:pt x="82" y="3416"/>
                  <a:pt x="236" y="3640"/>
                  <a:pt x="635" y="3739"/>
                </a:cubicBezTo>
                <a:lnTo>
                  <a:pt x="784" y="3776"/>
                </a:lnTo>
                <a:cubicBezTo>
                  <a:pt x="930" y="3813"/>
                  <a:pt x="984" y="3840"/>
                  <a:pt x="984" y="3912"/>
                </a:cubicBezTo>
                <a:cubicBezTo>
                  <a:pt x="984" y="4000"/>
                  <a:pt x="867" y="4050"/>
                  <a:pt x="718" y="4050"/>
                </a:cubicBezTo>
                <a:cubicBezTo>
                  <a:pt x="547" y="4050"/>
                  <a:pt x="420" y="3981"/>
                  <a:pt x="307" y="3867"/>
                </a:cubicBezTo>
                <a:lnTo>
                  <a:pt x="29" y="4092"/>
                </a:lnTo>
                <a:cubicBezTo>
                  <a:pt x="150" y="4312"/>
                  <a:pt x="465" y="4419"/>
                  <a:pt x="721" y="4419"/>
                </a:cubicBezTo>
                <a:cubicBezTo>
                  <a:pt x="1177" y="4419"/>
                  <a:pt x="1451" y="4206"/>
                  <a:pt x="1451" y="3900"/>
                </a:cubicBezTo>
                <a:cubicBezTo>
                  <a:pt x="1451" y="3668"/>
                  <a:pt x="1303" y="3482"/>
                  <a:pt x="903" y="3385"/>
                </a:cubicBezTo>
                <a:close/>
                <a:moveTo>
                  <a:pt x="1026" y="0"/>
                </a:moveTo>
                <a:lnTo>
                  <a:pt x="1026" y="0"/>
                </a:lnTo>
                <a:lnTo>
                  <a:pt x="1475" y="0"/>
                </a:lnTo>
                <a:lnTo>
                  <a:pt x="1475" y="967"/>
                </a:lnTo>
                <a:cubicBezTo>
                  <a:pt x="1475" y="1417"/>
                  <a:pt x="1206" y="1688"/>
                  <a:pt x="741" y="1688"/>
                </a:cubicBezTo>
                <a:cubicBezTo>
                  <a:pt x="258" y="1688"/>
                  <a:pt x="0" y="1406"/>
                  <a:pt x="0" y="967"/>
                </a:cubicBezTo>
                <a:lnTo>
                  <a:pt x="0" y="0"/>
                </a:lnTo>
                <a:lnTo>
                  <a:pt x="449" y="0"/>
                </a:lnTo>
                <a:lnTo>
                  <a:pt x="449" y="970"/>
                </a:lnTo>
                <a:cubicBezTo>
                  <a:pt x="449" y="1163"/>
                  <a:pt x="559" y="1273"/>
                  <a:pt x="739" y="1273"/>
                </a:cubicBezTo>
                <a:cubicBezTo>
                  <a:pt x="918" y="1273"/>
                  <a:pt x="1026" y="1163"/>
                  <a:pt x="1026" y="970"/>
                </a:cubicBezTo>
                <a:lnTo>
                  <a:pt x="102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egal">
            <a:extLst>
              <a:ext uri="{FF2B5EF4-FFF2-40B4-BE49-F238E27FC236}">
                <a16:creationId xmlns:a16="http://schemas.microsoft.com/office/drawing/2014/main" id="{527861DF-94BD-4B28-A605-384B29DF9AB4}"/>
              </a:ext>
            </a:extLst>
          </p:cNvPr>
          <p:cNvSpPr txBox="1"/>
          <p:nvPr userDrawn="1"/>
        </p:nvSpPr>
        <p:spPr>
          <a:xfrm>
            <a:off x="8223294" y="6465737"/>
            <a:ext cx="3142698" cy="18288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SzPct val="100000"/>
              <a:buFontTx/>
              <a:buNone/>
            </a:pPr>
            <a:r>
              <a:rPr lang="en-US" sz="800" b="0" dirty="0"/>
              <a:t>Confidential and Proprietary. © 2023 UST Global Inc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39AB014C-3F81-4B24-9FDB-75D6329A9EAB}"/>
              </a:ext>
            </a:extLst>
          </p:cNvPr>
          <p:cNvSpPr txBox="1">
            <a:spLocks/>
          </p:cNvSpPr>
          <p:nvPr userDrawn="1"/>
        </p:nvSpPr>
        <p:spPr>
          <a:xfrm>
            <a:off x="11365992" y="6381397"/>
            <a:ext cx="457200" cy="27463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892894" rtl="0" eaLnBrk="1" latinLnBrk="0" hangingPunct="1">
              <a:defRPr sz="1000" kern="1200">
                <a:solidFill>
                  <a:schemeClr val="accent3"/>
                </a:solidFill>
                <a:latin typeface="Helvetica"/>
                <a:ea typeface="+mn-ea"/>
                <a:cs typeface="Helvetica"/>
              </a:defRPr>
            </a:lvl1pPr>
            <a:lvl2pPr marL="446447" algn="l" defTabSz="892894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894" algn="l" defTabSz="892894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340" algn="l" defTabSz="892894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5787" algn="l" defTabSz="892894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2234" algn="l" defTabSz="892894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8681" algn="l" defTabSz="892894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5127" algn="l" defTabSz="892894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71574" algn="l" defTabSz="892894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fld id="{110FD68B-4EE4-9D43-89F2-B87D6C9CEE3A}" type="slidenum">
              <a:rPr lang="en-US" sz="800" smtClean="0">
                <a:solidFill>
                  <a:schemeClr val="tx1"/>
                </a:solidFill>
                <a:latin typeface="+mn-lt"/>
                <a:cs typeface="Trebuchet MS"/>
              </a:rPr>
              <a:pPr algn="r"/>
              <a:t>‹#›</a:t>
            </a:fld>
            <a:endParaRPr lang="en-US" sz="800">
              <a:solidFill>
                <a:schemeClr val="tx1"/>
              </a:solidFill>
              <a:latin typeface="+mn-lt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576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77" r:id="rId3"/>
    <p:sldLayoutId id="2147483678" r:id="rId4"/>
    <p:sldLayoutId id="2147483679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0" kern="1200">
          <a:solidFill>
            <a:schemeClr val="tx1"/>
          </a:solidFill>
          <a:latin typeface="Posterama" panose="020B0504020200020000" pitchFamily="34" charset="0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6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18" Type="http://schemas.openxmlformats.org/officeDocument/2006/relationships/slide" Target="slide17.xml"/><Relationship Id="rId26" Type="http://schemas.openxmlformats.org/officeDocument/2006/relationships/slide" Target="slide25.xml"/><Relationship Id="rId3" Type="http://schemas.openxmlformats.org/officeDocument/2006/relationships/slide" Target="slide2.xml"/><Relationship Id="rId21" Type="http://schemas.openxmlformats.org/officeDocument/2006/relationships/slide" Target="slide20.xml"/><Relationship Id="rId7" Type="http://schemas.openxmlformats.org/officeDocument/2006/relationships/slide" Target="slide6.xml"/><Relationship Id="rId12" Type="http://schemas.openxmlformats.org/officeDocument/2006/relationships/slide" Target="slide11.xml"/><Relationship Id="rId17" Type="http://schemas.openxmlformats.org/officeDocument/2006/relationships/slide" Target="slide16.xml"/><Relationship Id="rId25" Type="http://schemas.openxmlformats.org/officeDocument/2006/relationships/slide" Target="slide24.xml"/><Relationship Id="rId2" Type="http://schemas.openxmlformats.org/officeDocument/2006/relationships/image" Target="../media/image1.jpg"/><Relationship Id="rId16" Type="http://schemas.openxmlformats.org/officeDocument/2006/relationships/slide" Target="slide15.xml"/><Relationship Id="rId20" Type="http://schemas.openxmlformats.org/officeDocument/2006/relationships/slide" Target="slide19.xml"/><Relationship Id="rId29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24" Type="http://schemas.openxmlformats.org/officeDocument/2006/relationships/slide" Target="slide23.xml"/><Relationship Id="rId32" Type="http://schemas.openxmlformats.org/officeDocument/2006/relationships/slide" Target="slide31.xml"/><Relationship Id="rId5" Type="http://schemas.openxmlformats.org/officeDocument/2006/relationships/slide" Target="slide4.xml"/><Relationship Id="rId15" Type="http://schemas.openxmlformats.org/officeDocument/2006/relationships/slide" Target="slide14.xml"/><Relationship Id="rId23" Type="http://schemas.openxmlformats.org/officeDocument/2006/relationships/slide" Target="slide22.xml"/><Relationship Id="rId28" Type="http://schemas.openxmlformats.org/officeDocument/2006/relationships/slide" Target="slide27.xml"/><Relationship Id="rId10" Type="http://schemas.openxmlformats.org/officeDocument/2006/relationships/slide" Target="slide9.xml"/><Relationship Id="rId19" Type="http://schemas.openxmlformats.org/officeDocument/2006/relationships/slide" Target="slide18.xml"/><Relationship Id="rId31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3.xml"/><Relationship Id="rId22" Type="http://schemas.openxmlformats.org/officeDocument/2006/relationships/slide" Target="slide21.xml"/><Relationship Id="rId27" Type="http://schemas.openxmlformats.org/officeDocument/2006/relationships/slide" Target="slide26.xml"/><Relationship Id="rId30" Type="http://schemas.openxmlformats.org/officeDocument/2006/relationships/slide" Target="slide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f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f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f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f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9" descr="Green Stepped Hills ">
            <a:extLst>
              <a:ext uri="{FF2B5EF4-FFF2-40B4-BE49-F238E27FC236}">
                <a16:creationId xmlns:a16="http://schemas.microsoft.com/office/drawing/2014/main" id="{C945A33D-2FA1-4C69-9162-97993A3ABA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5592" b="5592"/>
          <a:stretch/>
        </p:blipFill>
        <p:spPr>
          <a:xfrm>
            <a:off x="0" y="0"/>
            <a:ext cx="12192000" cy="3429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369632-4166-4E3B-9353-611598CD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76450" y="2076450"/>
            <a:ext cx="5219700" cy="1066800"/>
          </a:xfrm>
        </p:spPr>
        <p:txBody>
          <a:bodyPr/>
          <a:lstStyle/>
          <a:p>
            <a:r>
              <a:rPr lang="en-US" dirty="0"/>
              <a:t>June 2023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F4B6128-504E-45AE-AFE5-E65928D4AA7C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749043884"/>
              </p:ext>
            </p:extLst>
          </p:nvPr>
        </p:nvGraphicFramePr>
        <p:xfrm>
          <a:off x="1346200" y="3638550"/>
          <a:ext cx="4994416" cy="2414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488">
                  <a:extLst>
                    <a:ext uri="{9D8B030D-6E8A-4147-A177-3AD203B41FA5}">
                      <a16:colId xmlns:a16="http://schemas.microsoft.com/office/drawing/2014/main" val="3476096443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3713691948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3106412472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1734665539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135008477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2666336027"/>
                    </a:ext>
                  </a:extLst>
                </a:gridCol>
                <a:gridCol w="713488">
                  <a:extLst>
                    <a:ext uri="{9D8B030D-6E8A-4147-A177-3AD203B41FA5}">
                      <a16:colId xmlns:a16="http://schemas.microsoft.com/office/drawing/2014/main" val="420944989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8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9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10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11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12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19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21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22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23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24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25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26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27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29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</a:t>
                      </a:r>
                      <a:endParaRPr lang="en-US" sz="1600" b="0" i="0" u="none" strike="noStrike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F696CAF2-3443-4CE9-8D8D-803D9BCB0BB1}"/>
              </a:ext>
            </a:extLst>
          </p:cNvPr>
          <p:cNvGraphicFramePr>
            <a:graphicFrameLocks noGrp="1"/>
          </p:cNvGraphicFramePr>
          <p:nvPr>
            <p:ph type="tbl" sz="quarter" idx="17"/>
          </p:nvPr>
        </p:nvGraphicFramePr>
        <p:xfrm>
          <a:off x="6854825" y="3638550"/>
          <a:ext cx="499441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306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77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Notes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61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7D59A8B7-E3CE-128C-1D91-BD5A54349F0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9,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2466775923"/>
              </p:ext>
            </p:extLst>
          </p:nvPr>
        </p:nvGraphicFramePr>
        <p:xfrm>
          <a:off x="1346200" y="3638550"/>
          <a:ext cx="4994272" cy="31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386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21278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64536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64536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64536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Spring Boot Actuator, Introduction to Spring Cloud (and various Frameworks), Spring Initializer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051884060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2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0F08D96C-2492-D37F-C02F-7E629FE354A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B8FACA-4B03-D77F-B8E3-F7EC75DA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10, 2023</a:t>
            </a:r>
            <a:endParaRPr lang="en-IN" dirty="0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D95DF886-0F16-A285-DB94-5D251D2FF40F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908750323"/>
              </p:ext>
            </p:extLst>
          </p:nvPr>
        </p:nvGraphicFramePr>
        <p:xfrm>
          <a:off x="1346200" y="3638550"/>
          <a:ext cx="499427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42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42259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Trainer OFF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4" name="Graphic 3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C1C166C-518C-0BB1-9F1A-D376C9F44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62820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4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7E4B518-1C97-0DD7-BE73-8B4C03CA38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11,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84320788"/>
              </p:ext>
            </p:extLst>
          </p:nvPr>
        </p:nvGraphicFramePr>
        <p:xfrm>
          <a:off x="1346200" y="3638550"/>
          <a:ext cx="499427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SUNDAY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978538228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pic>
        <p:nvPicPr>
          <p:cNvPr id="2" name="Picture Placeholder 12" descr="Text&#10;&#10;Description automatically generated">
            <a:extLst>
              <a:ext uri="{FF2B5EF4-FFF2-40B4-BE49-F238E27FC236}">
                <a16:creationId xmlns:a16="http://schemas.microsoft.com/office/drawing/2014/main" id="{7084AC4F-FF0B-0718-D7E4-3B2C930CE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592" b="13592"/>
          <a:stretch/>
        </p:blipFill>
        <p:spPr>
          <a:xfrm>
            <a:off x="1066800" y="-9525"/>
            <a:ext cx="11125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3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4918AD9D-9AB6-AA7E-0FC9-A3E68C2B92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12,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611883532"/>
              </p:ext>
            </p:extLst>
          </p:nvPr>
        </p:nvGraphicFramePr>
        <p:xfrm>
          <a:off x="1346200" y="3638550"/>
          <a:ext cx="4994274" cy="29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Introduction to AppSecurity, Spring Security, JWT Authentication / OAuth 2.0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 to OWASP Top 10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Secure the API, RBA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Swagger Documentation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CORS and FrontEnd + REST API Integration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249228616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73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DF24F7C2-C3AD-2935-9BD2-0F81DA90CE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13,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233206741"/>
              </p:ext>
            </p:extLst>
          </p:nvPr>
        </p:nvGraphicFramePr>
        <p:xfrm>
          <a:off x="1346200" y="3638550"/>
          <a:ext cx="4994274" cy="29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baseline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Recap - Additional aspects, Clarifications</a:t>
                      </a:r>
                    </a:p>
                    <a:p>
                      <a:pPr algn="l"/>
                      <a:endParaRPr lang="en-US" sz="16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Capstone Project - Design, Build, Review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753239618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ext&#10;&#10;Description automatically generated">
            <a:extLst>
              <a:ext uri="{FF2B5EF4-FFF2-40B4-BE49-F238E27FC236}">
                <a16:creationId xmlns:a16="http://schemas.microsoft.com/office/drawing/2014/main" id="{F110F954-5E80-D20A-A6EB-C30876A202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3592" b="13592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14,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059916045"/>
              </p:ext>
            </p:extLst>
          </p:nvPr>
        </p:nvGraphicFramePr>
        <p:xfrm>
          <a:off x="1346200" y="3638550"/>
          <a:ext cx="4994274" cy="29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Capstone Project - Design, Build, Review, Approval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881129290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pic>
        <p:nvPicPr>
          <p:cNvPr id="2" name="Picture Placeholder 3" descr="A sign with trees and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E144AC2-3649-836D-B24C-57E9624E10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00" b="25000"/>
          <a:stretch/>
        </p:blipFill>
        <p:spPr>
          <a:xfrm>
            <a:off x="1066800" y="0"/>
            <a:ext cx="11125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text, mountain, nature, cloud&#10;&#10;Description automatically generated">
            <a:extLst>
              <a:ext uri="{FF2B5EF4-FFF2-40B4-BE49-F238E27FC236}">
                <a16:creationId xmlns:a16="http://schemas.microsoft.com/office/drawing/2014/main" id="{3CBA9A00-9D58-1530-4D43-78494D3C2C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7164" b="27164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15,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725422196"/>
              </p:ext>
            </p:extLst>
          </p:nvPr>
        </p:nvGraphicFramePr>
        <p:xfrm>
          <a:off x="1346200" y="3638550"/>
          <a:ext cx="4994274" cy="32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Introduction to Cloud computing – Cloud concepts, SaaS / PaaS / IaaS, Private / Public / Hybrid Clouds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Concepts of Cloud Native Development, Virtualization, Cloud Deployment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41891087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02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nature, outdoor, sunset&#10;&#10;Description automatically generated">
            <a:extLst>
              <a:ext uri="{FF2B5EF4-FFF2-40B4-BE49-F238E27FC236}">
                <a16:creationId xmlns:a16="http://schemas.microsoft.com/office/drawing/2014/main" id="{804362CF-B6EF-C01C-5665-7C7533F80B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7216" b="27216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16,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4134978861"/>
              </p:ext>
            </p:extLst>
          </p:nvPr>
        </p:nvGraphicFramePr>
        <p:xfrm>
          <a:off x="1346200" y="3638550"/>
          <a:ext cx="4994273" cy="31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54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21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21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21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Introduction to AWS, Security &amp; Identity Management (IAM, Security Group, Policies etc.,),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582743507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5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outdoor, nature, shore&#10;&#10;Description automatically generated">
            <a:extLst>
              <a:ext uri="{FF2B5EF4-FFF2-40B4-BE49-F238E27FC236}">
                <a16:creationId xmlns:a16="http://schemas.microsoft.com/office/drawing/2014/main" id="{42F54050-B66D-57F9-C4B5-CD617EEB69C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17,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254557411"/>
              </p:ext>
            </p:extLst>
          </p:nvPr>
        </p:nvGraphicFramePr>
        <p:xfrm>
          <a:off x="1346200" y="3638550"/>
          <a:ext cx="4994274" cy="177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Introduction to Compute, Storage, Network concepts &amp; Services (S3, EC2, VPC, EBS, Files etc.,)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907875642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1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outdoor, sign, nature&#10;&#10;Description automatically generated">
            <a:extLst>
              <a:ext uri="{FF2B5EF4-FFF2-40B4-BE49-F238E27FC236}">
                <a16:creationId xmlns:a16="http://schemas.microsoft.com/office/drawing/2014/main" id="{3E0C3720-423B-88A8-7939-6443EB8588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18,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2857453350"/>
              </p:ext>
            </p:extLst>
          </p:nvPr>
        </p:nvGraphicFramePr>
        <p:xfrm>
          <a:off x="1346200" y="3638550"/>
          <a:ext cx="4994274" cy="189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SUNDAY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892193191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pic>
        <p:nvPicPr>
          <p:cNvPr id="2" name="Picture Placeholder 12" descr="Text&#10;&#10;Description automatically generated">
            <a:extLst>
              <a:ext uri="{FF2B5EF4-FFF2-40B4-BE49-F238E27FC236}">
                <a16:creationId xmlns:a16="http://schemas.microsoft.com/office/drawing/2014/main" id="{AD884D80-4904-7AC9-92B5-7849D932A6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592" b="13592"/>
          <a:stretch/>
        </p:blipFill>
        <p:spPr>
          <a:xfrm>
            <a:off x="1066802" y="428"/>
            <a:ext cx="111251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3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938951732"/>
              </p:ext>
            </p:extLst>
          </p:nvPr>
        </p:nvGraphicFramePr>
        <p:xfrm>
          <a:off x="1346200" y="3638550"/>
          <a:ext cx="4994274" cy="32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Introduction to Spring Framework</a:t>
                      </a:r>
                    </a:p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History and Evolution of Spring Framework and it's purpose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     (Dependency Injection, IOC etc.,)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939321610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9" name="Graphic 8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4C38C15-F644-0DAE-DE3B-1F9F67DA9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371" y="0"/>
            <a:ext cx="540058" cy="540058"/>
          </a:xfrm>
          <a:prstGeom prst="rect">
            <a:avLst/>
          </a:prstGeom>
        </p:spPr>
      </p:pic>
      <p:pic>
        <p:nvPicPr>
          <p:cNvPr id="8" name="Picture Placeholder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15916D8-E1B3-7638-CD10-071722FDEB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5000" b="25000"/>
          <a:stretch/>
        </p:blipFill>
        <p:spPr>
          <a:xfrm>
            <a:off x="1066800" y="0"/>
            <a:ext cx="11125199" cy="3429000"/>
          </a:xfrm>
        </p:spPr>
      </p:pic>
    </p:spTree>
    <p:extLst>
      <p:ext uri="{BB962C8B-B14F-4D97-AF65-F5344CB8AC3E}">
        <p14:creationId xmlns:p14="http://schemas.microsoft.com/office/powerpoint/2010/main" val="252258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08557BFE-49D1-A304-62ED-83C58F6168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19,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2600831307"/>
              </p:ext>
            </p:extLst>
          </p:nvPr>
        </p:nvGraphicFramePr>
        <p:xfrm>
          <a:off x="1346200" y="3638550"/>
          <a:ext cx="4994274" cy="29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Introduction to AWS RDS related DB Concepts (RDS, DynamoDB overview etc.,)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767979113"/>
              </p:ext>
            </p:extLst>
          </p:nvPr>
        </p:nvGraphicFramePr>
        <p:xfrm>
          <a:off x="6854825" y="3638550"/>
          <a:ext cx="4994273" cy="286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91544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87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5AF0E13-BB9C-B43B-340E-683986C4C2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20,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621700558"/>
              </p:ext>
            </p:extLst>
          </p:nvPr>
        </p:nvGraphicFramePr>
        <p:xfrm>
          <a:off x="1346200" y="3638550"/>
          <a:ext cx="4994274" cy="29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Introduction to Billing, Cost Optimization, Cloud Watch, Cloud Logs, Best Practices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04868185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8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Text&#10;&#10;Description automatically generated">
            <a:extLst>
              <a:ext uri="{FF2B5EF4-FFF2-40B4-BE49-F238E27FC236}">
                <a16:creationId xmlns:a16="http://schemas.microsoft.com/office/drawing/2014/main" id="{CC325761-3C56-5B0B-EDB1-D497FFE663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3592" b="13592"/>
          <a:stretch/>
        </p:blipFill>
        <p:spPr>
          <a:xfrm>
            <a:off x="1066800" y="0"/>
            <a:ext cx="11125199" cy="3429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21,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54366958"/>
              </p:ext>
            </p:extLst>
          </p:nvPr>
        </p:nvGraphicFramePr>
        <p:xfrm>
          <a:off x="1346200" y="3638550"/>
          <a:ext cx="4994274" cy="29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Build and deploy the sample application to AWS, Elastic Beanstalk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946103054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pic>
        <p:nvPicPr>
          <p:cNvPr id="2" name="Picture Placeholder 3" descr="A sign with trees and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1F533D7B-9CF9-5B37-38CF-91FD977E31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00" b="25000"/>
          <a:stretch/>
        </p:blipFill>
        <p:spPr>
          <a:xfrm>
            <a:off x="1066800" y="0"/>
            <a:ext cx="11125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48CA8507-661F-74DC-179A-48058E4210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31250" b="3125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22,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2593687924"/>
              </p:ext>
            </p:extLst>
          </p:nvPr>
        </p:nvGraphicFramePr>
        <p:xfrm>
          <a:off x="1346200" y="3638550"/>
          <a:ext cx="4994274" cy="189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Project Implementation, Collaboration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5761881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2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ground, sign, way&#10;&#10;Description automatically generated">
            <a:extLst>
              <a:ext uri="{FF2B5EF4-FFF2-40B4-BE49-F238E27FC236}">
                <a16:creationId xmlns:a16="http://schemas.microsoft.com/office/drawing/2014/main" id="{E41AC80F-3B90-F6FA-0696-F36BBD3118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23,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846412599"/>
              </p:ext>
            </p:extLst>
          </p:nvPr>
        </p:nvGraphicFramePr>
        <p:xfrm>
          <a:off x="1346200" y="3638550"/>
          <a:ext cx="499427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●Project Implementation, Collaboration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558830869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20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7F91E179-BDAF-5391-BED2-09FFE16F3D5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24, 2023</a:t>
            </a:r>
            <a:endParaRPr lang="en-IN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063725203"/>
              </p:ext>
            </p:extLst>
          </p:nvPr>
        </p:nvGraphicFramePr>
        <p:xfrm>
          <a:off x="1346200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4D46BD6-D820-61DE-5F41-EE243F5BC8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039603"/>
              </p:ext>
            </p:extLst>
          </p:nvPr>
        </p:nvGraphicFramePr>
        <p:xfrm>
          <a:off x="1257300" y="3638550"/>
          <a:ext cx="5172072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176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4272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4272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4272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4272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Trainer OFF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96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ign with trees and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630F0F3-12E5-3650-05AA-8AC6F8DC3B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25,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77444933"/>
              </p:ext>
            </p:extLst>
          </p:nvPr>
        </p:nvGraphicFramePr>
        <p:xfrm>
          <a:off x="1346200" y="3638550"/>
          <a:ext cx="4994274" cy="189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SUNDAY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164459265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pic>
        <p:nvPicPr>
          <p:cNvPr id="3" name="Picture Placeholder 7" descr="Text&#10;&#10;Description automatically generated">
            <a:extLst>
              <a:ext uri="{FF2B5EF4-FFF2-40B4-BE49-F238E27FC236}">
                <a16:creationId xmlns:a16="http://schemas.microsoft.com/office/drawing/2014/main" id="{948B1DD8-8981-02EB-F61E-B275C32393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592" b="13592"/>
          <a:stretch/>
        </p:blipFill>
        <p:spPr>
          <a:xfrm>
            <a:off x="1066801" y="-25365"/>
            <a:ext cx="111251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83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nature, cloud, night sky&#10;&#10;Description automatically generated">
            <a:extLst>
              <a:ext uri="{FF2B5EF4-FFF2-40B4-BE49-F238E27FC236}">
                <a16:creationId xmlns:a16="http://schemas.microsoft.com/office/drawing/2014/main" id="{978E43D3-6DA8-357E-2287-782F63DF1C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26,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21521019"/>
              </p:ext>
            </p:extLst>
          </p:nvPr>
        </p:nvGraphicFramePr>
        <p:xfrm>
          <a:off x="1346200" y="3638550"/>
          <a:ext cx="4994274" cy="189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Project Implementation, Collaboration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957600283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7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F406174-8EE6-E535-4E01-817A3ED4BC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27,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529141840"/>
              </p:ext>
            </p:extLst>
          </p:nvPr>
        </p:nvGraphicFramePr>
        <p:xfrm>
          <a:off x="1346200" y="3638550"/>
          <a:ext cx="4994274" cy="189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Project Implementation, Collaboration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112131669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78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Text&#10;&#10;Description automatically generated">
            <a:extLst>
              <a:ext uri="{FF2B5EF4-FFF2-40B4-BE49-F238E27FC236}">
                <a16:creationId xmlns:a16="http://schemas.microsoft.com/office/drawing/2014/main" id="{81FDE53B-AC30-DD31-2CC2-36E12B778D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3592" b="13592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28,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294905481"/>
              </p:ext>
            </p:extLst>
          </p:nvPr>
        </p:nvGraphicFramePr>
        <p:xfrm>
          <a:off x="1346200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543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446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4428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4428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4428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Project Implementation, Collaboration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288038859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pic>
        <p:nvPicPr>
          <p:cNvPr id="2" name="Picture Placeholder 3" descr="A sign with trees and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7E310A4D-31A1-0C8A-5883-85C8D31984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00" b="25000"/>
          <a:stretch/>
        </p:blipFill>
        <p:spPr>
          <a:xfrm>
            <a:off x="1066800" y="0"/>
            <a:ext cx="11125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7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mountain, outdoor, nature&#10;&#10;Description automatically generated">
            <a:extLst>
              <a:ext uri="{FF2B5EF4-FFF2-40B4-BE49-F238E27FC236}">
                <a16:creationId xmlns:a16="http://schemas.microsoft.com/office/drawing/2014/main" id="{7AFB9EEC-FA8D-B384-F6C6-6EE7A77922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7216" b="27216"/>
          <a:stretch/>
        </p:blipFill>
        <p:spPr>
          <a:xfrm>
            <a:off x="1066801" y="0"/>
            <a:ext cx="11125199" cy="33528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2557801244"/>
              </p:ext>
            </p:extLst>
          </p:nvPr>
        </p:nvGraphicFramePr>
        <p:xfrm>
          <a:off x="1346200" y="3638550"/>
          <a:ext cx="4994274" cy="29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Spring Components, Annotations, MVC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Introduction to ORM, Hibernate Architecture (at High Level)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714271782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62820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nature, sunset&#10;&#10;Description automatically generated">
            <a:extLst>
              <a:ext uri="{FF2B5EF4-FFF2-40B4-BE49-F238E27FC236}">
                <a16:creationId xmlns:a16="http://schemas.microsoft.com/office/drawing/2014/main" id="{903F24F7-7654-8B3F-6F9F-1438544EB4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29,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4000141552"/>
              </p:ext>
            </p:extLst>
          </p:nvPr>
        </p:nvGraphicFramePr>
        <p:xfrm>
          <a:off x="1346200" y="3638550"/>
          <a:ext cx="499427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444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0850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0850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0850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Project Implementation, Collaboration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252249940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8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1D75E6C-A502-F2D3-604E-04F47BEEBC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30,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2301744385"/>
              </p:ext>
            </p:extLst>
          </p:nvPr>
        </p:nvGraphicFramePr>
        <p:xfrm>
          <a:off x="1346200" y="3638550"/>
          <a:ext cx="499427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Project Presentation, Final Review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604045156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8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pic>
        <p:nvPicPr>
          <p:cNvPr id="9" name="Picture Placeholder 8" descr="A boat in the water&#10;&#10;Description automatically generated with low confidence">
            <a:extLst>
              <a:ext uri="{FF2B5EF4-FFF2-40B4-BE49-F238E27FC236}">
                <a16:creationId xmlns:a16="http://schemas.microsoft.com/office/drawing/2014/main" id="{D6E98680-6790-68BC-92F4-F7F0773B0EA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3,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839441888"/>
              </p:ext>
            </p:extLst>
          </p:nvPr>
        </p:nvGraphicFramePr>
        <p:xfrm>
          <a:off x="1346200" y="3638550"/>
          <a:ext cx="499427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Introduction to Spring Boot and it's purpose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How Spring and Spring Boot simplifies development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Introduction to </a:t>
                      </a:r>
                      <a:r>
                        <a:rPr lang="en-US" sz="1400" i="0" baseline="0" dirty="0" err="1">
                          <a:solidFill>
                            <a:schemeClr val="tx1"/>
                          </a:solidFill>
                        </a:rPr>
                        <a:t>WebServices</a:t>
                      </a: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 and REST API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162431360"/>
              </p:ext>
            </p:extLst>
          </p:nvPr>
        </p:nvGraphicFramePr>
        <p:xfrm>
          <a:off x="6854825" y="3638550"/>
          <a:ext cx="4994275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427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5" name="Graphic 4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8792E85-668C-1569-5582-DBEB7E999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371" y="62820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0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text, nature, sunset&#10;&#10;Description automatically generated">
            <a:extLst>
              <a:ext uri="{FF2B5EF4-FFF2-40B4-BE49-F238E27FC236}">
                <a16:creationId xmlns:a16="http://schemas.microsoft.com/office/drawing/2014/main" id="{E5F29A82-813A-2F61-5C32-DCB3CFA4F2A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4,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009385812"/>
              </p:ext>
            </p:extLst>
          </p:nvPr>
        </p:nvGraphicFramePr>
        <p:xfrm>
          <a:off x="1346200" y="3638550"/>
          <a:ext cx="4994274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SUNDAY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569717461"/>
              </p:ext>
            </p:extLst>
          </p:nvPr>
        </p:nvGraphicFramePr>
        <p:xfrm>
          <a:off x="6854825" y="3638550"/>
          <a:ext cx="4994275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427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pic>
        <p:nvPicPr>
          <p:cNvPr id="2" name="Picture Placeholder 12" descr="Text&#10;&#10;Description automatically generated">
            <a:extLst>
              <a:ext uri="{FF2B5EF4-FFF2-40B4-BE49-F238E27FC236}">
                <a16:creationId xmlns:a16="http://schemas.microsoft.com/office/drawing/2014/main" id="{2179661C-E374-5C64-36FC-A0D78FD7AA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592" b="13592"/>
          <a:stretch/>
        </p:blipFill>
        <p:spPr>
          <a:xfrm>
            <a:off x="1066801" y="0"/>
            <a:ext cx="111251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FF18592-06B0-BBF6-32A4-A46ECE5322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5,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569879738"/>
              </p:ext>
            </p:extLst>
          </p:nvPr>
        </p:nvGraphicFramePr>
        <p:xfrm>
          <a:off x="1346200" y="3638550"/>
          <a:ext cx="4994274" cy="198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Building REST API using Spring Boot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Spring Boot components/aspects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Testing API using postman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216248797"/>
              </p:ext>
            </p:extLst>
          </p:nvPr>
        </p:nvGraphicFramePr>
        <p:xfrm>
          <a:off x="6854825" y="3638550"/>
          <a:ext cx="4994275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427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2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Text&#10;&#10;Description automatically generated">
            <a:extLst>
              <a:ext uri="{FF2B5EF4-FFF2-40B4-BE49-F238E27FC236}">
                <a16:creationId xmlns:a16="http://schemas.microsoft.com/office/drawing/2014/main" id="{5B8147A2-1888-52F0-3921-BE344C159A4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6,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2873492523"/>
              </p:ext>
            </p:extLst>
          </p:nvPr>
        </p:nvGraphicFramePr>
        <p:xfrm>
          <a:off x="1346200" y="3638550"/>
          <a:ext cx="4994274" cy="2889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for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Introduction to Microservice, Building Microservices using Spring Boot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Data Modelling using Postgres/NoSQL(MongoDB), JPA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046528590"/>
              </p:ext>
            </p:extLst>
          </p:nvPr>
        </p:nvGraphicFramePr>
        <p:xfrm>
          <a:off x="6854825" y="3638550"/>
          <a:ext cx="4994275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427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Text&#10;&#10;Description automatically generated">
            <a:extLst>
              <a:ext uri="{FF2B5EF4-FFF2-40B4-BE49-F238E27FC236}">
                <a16:creationId xmlns:a16="http://schemas.microsoft.com/office/drawing/2014/main" id="{7E8510D2-614F-B372-1370-AE30E3F03A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13592" b="13592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7,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748837123"/>
              </p:ext>
            </p:extLst>
          </p:nvPr>
        </p:nvGraphicFramePr>
        <p:xfrm>
          <a:off x="1346200" y="3638550"/>
          <a:ext cx="4994274" cy="29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Spring AOP / Postman API Collaboration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Introduction to CI/CD – Build/Deploy Spring Boot Applications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744644628"/>
              </p:ext>
            </p:extLst>
          </p:nvPr>
        </p:nvGraphicFramePr>
        <p:xfrm>
          <a:off x="6854825" y="3638550"/>
          <a:ext cx="4994273" cy="2832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61394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  <p:pic>
        <p:nvPicPr>
          <p:cNvPr id="2" name="Picture Placeholder 3" descr="A sign with trees and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4C668B76-3428-7E8A-5133-C0C7DF006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00" b="25000"/>
          <a:stretch/>
        </p:blipFill>
        <p:spPr>
          <a:xfrm>
            <a:off x="1076325" y="-19050"/>
            <a:ext cx="111251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4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ext&#10;&#10;Description automatically generated">
            <a:extLst>
              <a:ext uri="{FF2B5EF4-FFF2-40B4-BE49-F238E27FC236}">
                <a16:creationId xmlns:a16="http://schemas.microsoft.com/office/drawing/2014/main" id="{3B9C542B-A76D-AE44-AAAE-D40743BDF1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5000" b="25000"/>
          <a:stretch/>
        </p:blipFill>
        <p:spPr>
          <a:xfrm>
            <a:off x="0" y="-19050"/>
            <a:ext cx="12192000" cy="3429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49ADCA-65AA-441A-9A49-8D7A2B3A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8, 2023</a:t>
            </a:r>
            <a:endParaRPr lang="en-IN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94F9787-FE10-E3A0-1F58-CC6827979700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2486529739"/>
              </p:ext>
            </p:extLst>
          </p:nvPr>
        </p:nvGraphicFramePr>
        <p:xfrm>
          <a:off x="1346200" y="3638550"/>
          <a:ext cx="4994274" cy="2889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35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Content of the day: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Data Modelling using PostgreSQL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i="0" baseline="0" dirty="0">
                          <a:solidFill>
                            <a:schemeClr val="tx1"/>
                          </a:solidFill>
                        </a:rPr>
                        <a:t>Data Modelling using NoSQL(MongoDB)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4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i="0" baseline="0" dirty="0">
                          <a:solidFill>
                            <a:schemeClr val="tx1"/>
                          </a:solidFill>
                        </a:rPr>
                        <a:t>JPA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 gridSpan="5">
                  <a:txBody>
                    <a:bodyPr/>
                    <a:lstStyle/>
                    <a:p>
                      <a:pPr algn="l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4673151-69D0-9C03-CA04-2C52CFBDEBF0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757530639"/>
              </p:ext>
            </p:extLst>
          </p:nvPr>
        </p:nvGraphicFramePr>
        <p:xfrm>
          <a:off x="6854825" y="3638550"/>
          <a:ext cx="4994273" cy="284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57">
                  <a:extLst>
                    <a:ext uri="{9D8B030D-6E8A-4147-A177-3AD203B41FA5}">
                      <a16:colId xmlns:a16="http://schemas.microsoft.com/office/drawing/2014/main" val="1022267936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1400656685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705673890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41841484"/>
                    </a:ext>
                  </a:extLst>
                </a:gridCol>
                <a:gridCol w="813754">
                  <a:extLst>
                    <a:ext uri="{9D8B030D-6E8A-4147-A177-3AD203B41FA5}">
                      <a16:colId xmlns:a16="http://schemas.microsoft.com/office/drawing/2014/main" val="2064057296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90616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008074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8848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10236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30129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765827"/>
                  </a:ext>
                </a:extLst>
              </a:tr>
            </a:tbl>
          </a:graphicData>
        </a:graphic>
      </p:graphicFrame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1AD97D42-E078-4969-9119-8C0D2301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71" y="97654"/>
            <a:ext cx="540058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53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140">
      <a:majorFont>
        <a:latin typeface="Posterama"/>
        <a:ea typeface=""/>
        <a:cs typeface=""/>
      </a:majorFont>
      <a:minorFont>
        <a:latin typeface="Postera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515309_win32_v2" id="{41A2CACF-4D67-4F60-A837-D91A5E2003B6}" vid="{527F2495-4ABF-4C12-A304-D70319474C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8a56c3-4fac-48a4-97a5-f5649e1f76a0" xsi:nil="true"/>
    <lcf76f155ced4ddcb4097134ff3c332f xmlns="6e0261f4-c6eb-4579-b567-20464731f3c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D0C087BF8F5541AEB8593A3EDADFDF" ma:contentTypeVersion="10" ma:contentTypeDescription="Create a new document." ma:contentTypeScope="" ma:versionID="efc480c5e8b37a9fe3d7d87d0bd5bcc9">
  <xsd:schema xmlns:xsd="http://www.w3.org/2001/XMLSchema" xmlns:xs="http://www.w3.org/2001/XMLSchema" xmlns:p="http://schemas.microsoft.com/office/2006/metadata/properties" xmlns:ns2="6e0261f4-c6eb-4579-b567-20464731f3ce" xmlns:ns3="d98a56c3-4fac-48a4-97a5-f5649e1f76a0" targetNamespace="http://schemas.microsoft.com/office/2006/metadata/properties" ma:root="true" ma:fieldsID="6f35dc43792f3289da7374a9176236a0" ns2:_="" ns3:_="">
    <xsd:import namespace="6e0261f4-c6eb-4579-b567-20464731f3ce"/>
    <xsd:import namespace="d98a56c3-4fac-48a4-97a5-f5649e1f76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261f4-c6eb-4579-b567-20464731f3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a363587-87ea-41e2-9a9e-8270a2079e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8a56c3-4fac-48a4-97a5-f5649e1f76a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559aa77-d94f-4fc4-9c4b-f4811cb9d213}" ma:internalName="TaxCatchAll" ma:showField="CatchAllData" ma:web="d98a56c3-4fac-48a4-97a5-f5649e1f76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F059EE-5569-44C1-9D5F-F9AE464C07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5365DA-7FE9-48AC-9428-4C5E148B131A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d98a56c3-4fac-48a4-97a5-f5649e1f76a0"/>
    <ds:schemaRef ds:uri="6e0261f4-c6eb-4579-b567-20464731f3ce"/>
  </ds:schemaRefs>
</ds:datastoreItem>
</file>

<file path=customXml/itemProps3.xml><?xml version="1.0" encoding="utf-8"?>
<ds:datastoreItem xmlns:ds="http://schemas.openxmlformats.org/officeDocument/2006/customXml" ds:itemID="{FA3CC402-47D5-4747-9FFB-A6B54B69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0261f4-c6eb-4579-b567-20464731f3ce"/>
    <ds:schemaRef ds:uri="d98a56c3-4fac-48a4-97a5-f5649e1f76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Landscapes photo calendar</Template>
  <TotalTime>25559</TotalTime>
  <Words>620</Words>
  <Application>Microsoft Office PowerPoint</Application>
  <PresentationFormat>Widescreen</PresentationFormat>
  <Paragraphs>142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Posterama</vt:lpstr>
      <vt:lpstr>Office Theme</vt:lpstr>
      <vt:lpstr>June 2023</vt:lpstr>
      <vt:lpstr>JUNE 1, 2023</vt:lpstr>
      <vt:lpstr>JUNE 2, 2023</vt:lpstr>
      <vt:lpstr>JUNE 3, 2023</vt:lpstr>
      <vt:lpstr>JUNE 4, 2023</vt:lpstr>
      <vt:lpstr>JUNE 5, 2023</vt:lpstr>
      <vt:lpstr>JUNE 6, 2023</vt:lpstr>
      <vt:lpstr>JUNE 7, 2023</vt:lpstr>
      <vt:lpstr>JUNE 8, 2023</vt:lpstr>
      <vt:lpstr>JUNE 9, 2023</vt:lpstr>
      <vt:lpstr>JUNE 10, 2023</vt:lpstr>
      <vt:lpstr>JUNE 11, 2023</vt:lpstr>
      <vt:lpstr>JUNE 12, 2023</vt:lpstr>
      <vt:lpstr>JUNE 13, 2023</vt:lpstr>
      <vt:lpstr>JUNE 14, 2023</vt:lpstr>
      <vt:lpstr>JUNE 15, 2023</vt:lpstr>
      <vt:lpstr>JUNE 16, 2023</vt:lpstr>
      <vt:lpstr>JUNE 17, 2023</vt:lpstr>
      <vt:lpstr>JUNE 18, 2023</vt:lpstr>
      <vt:lpstr>JUNE 19, 2023</vt:lpstr>
      <vt:lpstr>JUNE 20, 2023</vt:lpstr>
      <vt:lpstr>JUNE 21, 2023</vt:lpstr>
      <vt:lpstr>JUNE 22, 2023</vt:lpstr>
      <vt:lpstr>JUNE 23, 2023</vt:lpstr>
      <vt:lpstr>JUNE 24, 2023</vt:lpstr>
      <vt:lpstr>JUNE 25, 2023</vt:lpstr>
      <vt:lpstr>JUNE 26, 2023</vt:lpstr>
      <vt:lpstr>JUNE 27, 2023</vt:lpstr>
      <vt:lpstr>JUNE 28, 2023</vt:lpstr>
      <vt:lpstr>JUNE 29, 2023</vt:lpstr>
      <vt:lpstr>JUNE 30, 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2023</dc:title>
  <dc:creator>Vishnu Sivakumaran Pillai(UST,IN)</dc:creator>
  <cp:lastModifiedBy>Aayushi Hari(UST,IN)</cp:lastModifiedBy>
  <cp:revision>51</cp:revision>
  <dcterms:created xsi:type="dcterms:W3CDTF">2023-03-30T08:54:14Z</dcterms:created>
  <dcterms:modified xsi:type="dcterms:W3CDTF">2023-06-02T05:50:53Z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